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72" r:id="rId1"/>
  </p:sldMasterIdLst>
  <p:notesMasterIdLst>
    <p:notesMasterId r:id="rId23"/>
  </p:notesMasterIdLst>
  <p:sldIdLst>
    <p:sldId id="256" r:id="rId2"/>
    <p:sldId id="280" r:id="rId3"/>
    <p:sldId id="287" r:id="rId4"/>
    <p:sldId id="294" r:id="rId5"/>
    <p:sldId id="295" r:id="rId6"/>
    <p:sldId id="283" r:id="rId7"/>
    <p:sldId id="284" r:id="rId8"/>
    <p:sldId id="285" r:id="rId9"/>
    <p:sldId id="286" r:id="rId10"/>
    <p:sldId id="293" r:id="rId11"/>
    <p:sldId id="297" r:id="rId12"/>
    <p:sldId id="298" r:id="rId13"/>
    <p:sldId id="299" r:id="rId14"/>
    <p:sldId id="300" r:id="rId15"/>
    <p:sldId id="301" r:id="rId16"/>
    <p:sldId id="302" r:id="rId17"/>
    <p:sldId id="303" r:id="rId18"/>
    <p:sldId id="304" r:id="rId19"/>
    <p:sldId id="305" r:id="rId20"/>
    <p:sldId id="306" r:id="rId21"/>
    <p:sldId id="307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68" autoAdjust="0"/>
    <p:restoredTop sz="91908" autoAdjust="0"/>
  </p:normalViewPr>
  <p:slideViewPr>
    <p:cSldViewPr snapToGrid="0">
      <p:cViewPr varScale="1">
        <p:scale>
          <a:sx n="107" d="100"/>
          <a:sy n="107" d="100"/>
        </p:scale>
        <p:origin x="82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7E2689-82C9-4491-8D53-64B69FF03B67}" type="datetimeFigureOut">
              <a:rPr lang="en-US" smtClean="0"/>
              <a:t>3/29/2023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A714FF-B8DD-4C86-8A6C-413D8D8DE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06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I will just do a</a:t>
            </a:r>
            <a:r>
              <a:rPr lang="en-US" baseline="0" dirty="0"/>
              <a:t>n overview of this course.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A714FF-B8DD-4C86-8A6C-413D8D8DE89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141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01B6-A9E1-4C87-B3DF-9FAEB2191447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Transportation Big Data Analytics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6394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EE021-A22D-4704-A5B5-FE094DC75E2A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Transportation Big Data Analytics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13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7B321-BFD9-4DD3-B357-3AD707444D1D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Transportation Big Data Analytics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5221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914400" y="609600"/>
            <a:ext cx="10363200" cy="5486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914400" y="6248400"/>
            <a:ext cx="2540000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C2876BF-DBE8-4F3F-9C51-FA391AB908E8}" type="datetime1">
              <a:rPr lang="en-US" altLang="en-US" smtClean="0"/>
              <a:t>3/29/2023</a:t>
            </a:fld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 dirty="0"/>
              <a:t>Transportation Big Data Analytics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EB663E8-88FD-4048-9075-AFEE1936E59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549740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09600"/>
            <a:ext cx="103632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4400" y="1981200"/>
            <a:ext cx="508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6197600" y="1981200"/>
            <a:ext cx="5080000" cy="4114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14400" y="6248400"/>
            <a:ext cx="2540000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4E88C5B-14AA-41D5-A8EE-7998D922D955}" type="datetime1">
              <a:rPr lang="en-US" altLang="en-US" smtClean="0"/>
              <a:t>3/29/2023</a:t>
            </a:fld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 dirty="0"/>
              <a:t>Transportation Big Data Analytics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625C99B-E222-49FE-9B47-420BE7C3291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01155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5E78E-DE56-405D-A5C6-9BC2838F62A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Transportation Big Data Analytics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973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755D5-5E31-4493-869E-273AF56E6A83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Transportation Big Data Analytics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3069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4436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244155"/>
            <a:ext cx="4937760" cy="50242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244155"/>
            <a:ext cx="4937760" cy="502429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DBB73-2C86-488A-83F6-8668F12E59C3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Transportation Big Data Analytics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300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2030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25651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1992795"/>
            <a:ext cx="4937760" cy="426362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25651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1992793"/>
            <a:ext cx="4937760" cy="426362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A2361-83C5-4354-88C9-CCDBF1F6D58A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Transportation Big Data Analytics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475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32A0E-8A73-4CBE-8357-A8907B7BE568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Transportation Big Data Analytics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417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61547-7697-458E-8F6E-4C5A39971040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Transportation Big Data Analytics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097280" y="123091"/>
            <a:ext cx="10058400" cy="999718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317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2A1FB63-6CD3-43BC-87EC-E40A92877696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Transportation Big Data Analytics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609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9C99C-C6A4-4DE1-AF40-D4597DE37567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Transportation Big Data Analytics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488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123091"/>
            <a:ext cx="10058400" cy="9997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240778"/>
            <a:ext cx="10058400" cy="506044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0668ED8-D8EA-48DB-B17C-320A0075102C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Transportation Big Data Analytics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097280" y="1181793"/>
            <a:ext cx="10063212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5266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7200" dirty="0">
                <a:latin typeface="+mn-lt"/>
                <a:ea typeface="+mn-ea"/>
                <a:cs typeface="+mn-ea"/>
                <a:sym typeface="+mn-lt"/>
              </a:rPr>
              <a:t>空间数据库实践</a:t>
            </a:r>
            <a:endParaRPr lang="en-US" sz="36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608850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+mn-lt"/>
                <a:cs typeface="+mn-ea"/>
                <a:sym typeface="+mn-lt"/>
              </a:rPr>
              <a:t>交通大数据分析</a:t>
            </a:r>
            <a:endParaRPr lang="en-US" altLang="zh-CN" dirty="0">
              <a:latin typeface="+mn-lt"/>
              <a:cs typeface="+mn-ea"/>
              <a:sym typeface="+mn-l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37CB64D-DD17-400C-BBBF-365A349EF8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259"/>
            <a:ext cx="12192000" cy="681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3318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49CAC-CEB5-48AA-B01A-DCF5513B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cs typeface="+mn-ea"/>
                <a:sym typeface="+mn-lt"/>
              </a:rPr>
              <a:t>空间数据库建立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67AA2-55F8-4B42-85A9-DA02378C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5E78E-DE56-405D-A5C6-9BC2838F62A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E275A0-F742-415B-A229-BA1E2CD7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Transportation Big Data Analytics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E036-9E95-4B5E-93D2-DBE3753EE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30F3877-C00F-447A-8A44-A27331FB3FAF}"/>
              </a:ext>
            </a:extLst>
          </p:cNvPr>
          <p:cNvSpPr/>
          <p:nvPr/>
        </p:nvSpPr>
        <p:spPr>
          <a:xfrm>
            <a:off x="3361918" y="536585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查看结果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C9FE1A1-A908-4704-9C36-20FD45712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4622"/>
            <a:ext cx="12192000" cy="370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412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49CAC-CEB5-48AA-B01A-DCF5513B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cs typeface="+mn-ea"/>
                <a:sym typeface="+mn-lt"/>
              </a:rPr>
              <a:t>空间数据可视化分析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67AA2-55F8-4B42-85A9-DA02378C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5E78E-DE56-405D-A5C6-9BC2838F62A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E275A0-F742-415B-A229-BA1E2CD7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Transportation Big Data Analytics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E036-9E95-4B5E-93D2-DBE3753EE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771F85B-622F-4EC6-92CF-269A90C71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658" y="2038607"/>
            <a:ext cx="4943879" cy="3429000"/>
          </a:xfrm>
          <a:prstGeom prst="rect">
            <a:avLst/>
          </a:prstGeom>
        </p:spPr>
      </p:pic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887B0FF2-2122-41C2-9532-A6FAAD801FA9}"/>
              </a:ext>
            </a:extLst>
          </p:cNvPr>
          <p:cNvSpPr txBox="1">
            <a:spLocks/>
          </p:cNvSpPr>
          <p:nvPr/>
        </p:nvSpPr>
        <p:spPr>
          <a:xfrm>
            <a:off x="1097280" y="1278881"/>
            <a:ext cx="3434576" cy="4991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zh-CN" altLang="en-US" dirty="0"/>
              <a:t>打开</a:t>
            </a:r>
            <a:r>
              <a:rPr lang="en-US" altLang="zh-CN" dirty="0"/>
              <a:t>QGIS</a:t>
            </a:r>
            <a:r>
              <a:rPr lang="zh-CN" altLang="en-US" dirty="0"/>
              <a:t>，新建工程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84A1F20-7663-4260-AD8E-94C0F27240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4664" y="2170133"/>
            <a:ext cx="4943878" cy="3186162"/>
          </a:xfrm>
          <a:prstGeom prst="rect">
            <a:avLst/>
          </a:prstGeom>
        </p:spPr>
      </p:pic>
      <p:sp>
        <p:nvSpPr>
          <p:cNvPr id="12" name="内容占位符 3">
            <a:extLst>
              <a:ext uri="{FF2B5EF4-FFF2-40B4-BE49-F238E27FC236}">
                <a16:creationId xmlns:a16="http://schemas.microsoft.com/office/drawing/2014/main" id="{C20D2413-097A-41DD-868B-396F1E896A07}"/>
              </a:ext>
            </a:extLst>
          </p:cNvPr>
          <p:cNvSpPr txBox="1">
            <a:spLocks/>
          </p:cNvSpPr>
          <p:nvPr/>
        </p:nvSpPr>
        <p:spPr>
          <a:xfrm>
            <a:off x="6632745" y="1501705"/>
            <a:ext cx="5514650" cy="499119"/>
          </a:xfrm>
          <a:prstGeom prst="rect">
            <a:avLst/>
          </a:prstGeom>
        </p:spPr>
        <p:txBody>
          <a:bodyPr vert="horz" lIns="0" tIns="45720" rIns="0" bIns="45720" rtlCol="0">
            <a:normAutofit fontScale="85000"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zh-CN" altLang="en-US" dirty="0"/>
              <a:t>图层</a:t>
            </a:r>
            <a:r>
              <a:rPr lang="en-US" altLang="zh-CN" dirty="0"/>
              <a:t>——</a:t>
            </a:r>
            <a:r>
              <a:rPr lang="zh-CN" altLang="en-US" dirty="0"/>
              <a:t>添加图层</a:t>
            </a:r>
            <a:r>
              <a:rPr lang="en-US" altLang="zh-CN" dirty="0"/>
              <a:t>——</a:t>
            </a:r>
            <a:r>
              <a:rPr lang="zh-CN" altLang="en-US" dirty="0"/>
              <a:t>添加</a:t>
            </a:r>
            <a:r>
              <a:rPr lang="en-US" altLang="zh-CN" dirty="0" err="1"/>
              <a:t>Postgis</a:t>
            </a:r>
            <a:r>
              <a:rPr lang="zh-CN" altLang="en-US" dirty="0"/>
              <a:t>图层</a:t>
            </a:r>
          </a:p>
        </p:txBody>
      </p:sp>
    </p:spTree>
    <p:extLst>
      <p:ext uri="{BB962C8B-B14F-4D97-AF65-F5344CB8AC3E}">
        <p14:creationId xmlns:p14="http://schemas.microsoft.com/office/powerpoint/2010/main" val="2512494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49CAC-CEB5-48AA-B01A-DCF5513B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cs typeface="+mn-ea"/>
                <a:sym typeface="+mn-lt"/>
              </a:rPr>
              <a:t>空间数据可视化分析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67AA2-55F8-4B42-85A9-DA02378C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5E78E-DE56-405D-A5C6-9BC2838F62A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E275A0-F742-415B-A229-BA1E2CD7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Transportation Big Data Analytics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E036-9E95-4B5E-93D2-DBE3753EE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887B0FF2-2122-41C2-9532-A6FAAD801FA9}"/>
              </a:ext>
            </a:extLst>
          </p:cNvPr>
          <p:cNvSpPr txBox="1">
            <a:spLocks/>
          </p:cNvSpPr>
          <p:nvPr/>
        </p:nvSpPr>
        <p:spPr>
          <a:xfrm>
            <a:off x="1097280" y="1278881"/>
            <a:ext cx="3434576" cy="4991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zh-CN" altLang="en-US" dirty="0"/>
              <a:t>点击新建，建立连接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0695A09-A251-4CE3-8612-6D1480D72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683" y="1846642"/>
            <a:ext cx="3315769" cy="429768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CEA0F8C-83AB-46A7-B746-0E7B3431F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9258" y="1671650"/>
            <a:ext cx="4104241" cy="1480346"/>
          </a:xfrm>
          <a:prstGeom prst="rect">
            <a:avLst/>
          </a:prstGeom>
        </p:spPr>
      </p:pic>
      <p:sp>
        <p:nvSpPr>
          <p:cNvPr id="16" name="内容占位符 3">
            <a:extLst>
              <a:ext uri="{FF2B5EF4-FFF2-40B4-BE49-F238E27FC236}">
                <a16:creationId xmlns:a16="http://schemas.microsoft.com/office/drawing/2014/main" id="{C3985A13-2C30-4642-9D73-AFF1D901CAC2}"/>
              </a:ext>
            </a:extLst>
          </p:cNvPr>
          <p:cNvSpPr txBox="1">
            <a:spLocks/>
          </p:cNvSpPr>
          <p:nvPr/>
        </p:nvSpPr>
        <p:spPr>
          <a:xfrm>
            <a:off x="5209258" y="1278881"/>
            <a:ext cx="4041793" cy="499119"/>
          </a:xfrm>
          <a:prstGeom prst="rect">
            <a:avLst/>
          </a:prstGeom>
        </p:spPr>
        <p:txBody>
          <a:bodyPr vert="horz" lIns="0" tIns="45720" rIns="0" bIns="45720" rtlCol="0">
            <a:normAutofit fontScale="925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zh-CN" altLang="en-US" dirty="0"/>
              <a:t>点击连接，可以看到两张表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FC6FABB2-CE64-4373-9E18-F16AACC356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9258" y="3995482"/>
            <a:ext cx="4729246" cy="2288117"/>
          </a:xfrm>
          <a:prstGeom prst="rect">
            <a:avLst/>
          </a:prstGeom>
        </p:spPr>
      </p:pic>
      <p:sp>
        <p:nvSpPr>
          <p:cNvPr id="20" name="内容占位符 3">
            <a:extLst>
              <a:ext uri="{FF2B5EF4-FFF2-40B4-BE49-F238E27FC236}">
                <a16:creationId xmlns:a16="http://schemas.microsoft.com/office/drawing/2014/main" id="{CF210E1F-5E0F-4ABA-AB78-85E2B4391D95}"/>
              </a:ext>
            </a:extLst>
          </p:cNvPr>
          <p:cNvSpPr txBox="1">
            <a:spLocks/>
          </p:cNvSpPr>
          <p:nvPr/>
        </p:nvSpPr>
        <p:spPr>
          <a:xfrm>
            <a:off x="5173574" y="3372255"/>
            <a:ext cx="4041793" cy="499119"/>
          </a:xfrm>
          <a:prstGeom prst="rect">
            <a:avLst/>
          </a:prstGeom>
        </p:spPr>
        <p:txBody>
          <a:bodyPr vert="horz" lIns="0" tIns="45720" rIns="0" bIns="45720" rtlCol="0">
            <a:normAutofit fontScale="85000"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zh-CN" altLang="en-US" dirty="0"/>
              <a:t>选中后点击添加按钮添加图层</a:t>
            </a:r>
          </a:p>
        </p:txBody>
      </p:sp>
    </p:spTree>
    <p:extLst>
      <p:ext uri="{BB962C8B-B14F-4D97-AF65-F5344CB8AC3E}">
        <p14:creationId xmlns:p14="http://schemas.microsoft.com/office/powerpoint/2010/main" val="2009434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49CAC-CEB5-48AA-B01A-DCF5513B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cs typeface="+mn-ea"/>
                <a:sym typeface="+mn-lt"/>
              </a:rPr>
              <a:t>空间数据可视化分析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67AA2-55F8-4B42-85A9-DA02378C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5E78E-DE56-405D-A5C6-9BC2838F62A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E275A0-F742-415B-A229-BA1E2CD7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Transportation Big Data Analytics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E036-9E95-4B5E-93D2-DBE3753EE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20" name="内容占位符 3">
            <a:extLst>
              <a:ext uri="{FF2B5EF4-FFF2-40B4-BE49-F238E27FC236}">
                <a16:creationId xmlns:a16="http://schemas.microsoft.com/office/drawing/2014/main" id="{CF210E1F-5E0F-4ABA-AB78-85E2B4391D95}"/>
              </a:ext>
            </a:extLst>
          </p:cNvPr>
          <p:cNvSpPr txBox="1">
            <a:spLocks/>
          </p:cNvSpPr>
          <p:nvPr/>
        </p:nvSpPr>
        <p:spPr>
          <a:xfrm>
            <a:off x="1146346" y="1240470"/>
            <a:ext cx="4041793" cy="4991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zh-CN" altLang="en-US" dirty="0"/>
              <a:t>效果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DC4F2FD8-87E5-4A90-81CD-0450611CC8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2043" y="1490029"/>
            <a:ext cx="7556067" cy="448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454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49CAC-CEB5-48AA-B01A-DCF5513B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cs typeface="+mn-ea"/>
                <a:sym typeface="+mn-lt"/>
              </a:rPr>
              <a:t>空间数据可视化分析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67AA2-55F8-4B42-85A9-DA02378C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5E78E-DE56-405D-A5C6-9BC2838F62A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E275A0-F742-415B-A229-BA1E2CD7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Transportation Big Data Analytics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E036-9E95-4B5E-93D2-DBE3753EE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0" name="内容占位符 3">
            <a:extLst>
              <a:ext uri="{FF2B5EF4-FFF2-40B4-BE49-F238E27FC236}">
                <a16:creationId xmlns:a16="http://schemas.microsoft.com/office/drawing/2014/main" id="{CF210E1F-5E0F-4ABA-AB78-85E2B4391D95}"/>
              </a:ext>
            </a:extLst>
          </p:cNvPr>
          <p:cNvSpPr txBox="1">
            <a:spLocks/>
          </p:cNvSpPr>
          <p:nvPr/>
        </p:nvSpPr>
        <p:spPr>
          <a:xfrm>
            <a:off x="1146346" y="1240470"/>
            <a:ext cx="4041793" cy="99971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zh-CN" altLang="en-US" dirty="0"/>
              <a:t>添加底图</a:t>
            </a:r>
            <a:endParaRPr lang="en-US" altLang="zh-CN" dirty="0"/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CN" sz="1800" dirty="0" err="1"/>
              <a:t>Xyz</a:t>
            </a:r>
            <a:r>
              <a:rPr lang="en-US" altLang="zh-CN" sz="1800" dirty="0"/>
              <a:t> tiles——</a:t>
            </a:r>
            <a:r>
              <a:rPr lang="zh-CN" altLang="en-US" sz="1800" dirty="0"/>
              <a:t>新建连接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96C4D80-DED2-46D1-ACA7-E515DBB17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346" y="2110230"/>
            <a:ext cx="2703055" cy="1209380"/>
          </a:xfrm>
          <a:prstGeom prst="rect">
            <a:avLst/>
          </a:prstGeom>
        </p:spPr>
      </p:pic>
      <p:graphicFrame>
        <p:nvGraphicFramePr>
          <p:cNvPr id="9" name="表格 9">
            <a:extLst>
              <a:ext uri="{FF2B5EF4-FFF2-40B4-BE49-F238E27FC236}">
                <a16:creationId xmlns:a16="http://schemas.microsoft.com/office/drawing/2014/main" id="{2655C3A7-384C-49BE-B7D9-6A9F45A271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0744712"/>
              </p:ext>
            </p:extLst>
          </p:nvPr>
        </p:nvGraphicFramePr>
        <p:xfrm>
          <a:off x="5254455" y="1441373"/>
          <a:ext cx="6477237" cy="35543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54534">
                  <a:extLst>
                    <a:ext uri="{9D8B030D-6E8A-4147-A177-3AD203B41FA5}">
                      <a16:colId xmlns:a16="http://schemas.microsoft.com/office/drawing/2014/main" val="4116422219"/>
                    </a:ext>
                  </a:extLst>
                </a:gridCol>
                <a:gridCol w="3222703">
                  <a:extLst>
                    <a:ext uri="{9D8B030D-6E8A-4147-A177-3AD203B41FA5}">
                      <a16:colId xmlns:a16="http://schemas.microsoft.com/office/drawing/2014/main" val="1811039831"/>
                    </a:ext>
                  </a:extLst>
                </a:gridCol>
              </a:tblGrid>
              <a:tr h="507765">
                <a:tc>
                  <a:txBody>
                    <a:bodyPr/>
                    <a:lstStyle/>
                    <a:p>
                      <a:r>
                        <a:rPr lang="zh-CN" altLang="en-US" dirty="0"/>
                        <a:t>类型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URL</a:t>
                      </a:r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6387313"/>
                  </a:ext>
                </a:extLst>
              </a:tr>
              <a:tr h="507765"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矢量图（含路网、含注记）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000" dirty="0"/>
                        <a:t>http://wprd01.is.autonavi.com/appmaptile?x={x}&amp;y={y}&amp;z={z}&amp;lang=zh_cn&amp;size=1&amp;scl=1&amp;style=7 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08048355"/>
                  </a:ext>
                </a:extLst>
              </a:tr>
              <a:tr h="507765"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矢量图（含路网，不含注记）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000" dirty="0"/>
                        <a:t>http://wprd01.is.autonavi.com/appmaptile?x={x}&amp;y={y}&amp;z={z}&amp;lang=zh_cn&amp;size=1&amp;scl=2&amp;style=7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4804057"/>
                  </a:ext>
                </a:extLst>
              </a:tr>
              <a:tr h="507765"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影像底图（不含路网，含注记）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000" dirty="0"/>
                        <a:t>http://wprd01.is.autonavi.com/appmaptile?x={x}&amp;y={y}&amp;z={z}&amp;lang=zh_cn&amp;size=1&amp;scl=1&amp;style=6 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8305666"/>
                  </a:ext>
                </a:extLst>
              </a:tr>
              <a:tr h="507765"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影像底图（不含路网、不含注记）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000" dirty="0"/>
                        <a:t>http://wprd01.is.autonavi.com/appmaptile?x={x}&amp;y={y}&amp;z={z}&amp;lang=zh_cn&amp;size=1&amp;scl=2&amp;style=6 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3634928"/>
                  </a:ext>
                </a:extLst>
              </a:tr>
              <a:tr h="507765"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影像路图（含路网，含注记）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000" dirty="0"/>
                        <a:t>http://wprd01.is.autonavi.com/appmaptile?x={x}&amp;y={y}&amp;z={z}&amp;lang=zh_cn&amp;size=1&amp;scl=1&amp;style=8 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2912240"/>
                  </a:ext>
                </a:extLst>
              </a:tr>
              <a:tr h="507765"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影像路网（含路网，不含注记）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000" dirty="0"/>
                        <a:t>http://wprd01.is.autonavi.com/appmaptile?x={x}&amp;y={y}&amp;z={z}&amp;lang=zh_cn&amp;size=1&amp;scl=2&amp;style=8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3672099"/>
                  </a:ext>
                </a:extLst>
              </a:tr>
            </a:tbl>
          </a:graphicData>
        </a:graphic>
      </p:graphicFrame>
      <p:pic>
        <p:nvPicPr>
          <p:cNvPr id="12" name="图片 11">
            <a:extLst>
              <a:ext uri="{FF2B5EF4-FFF2-40B4-BE49-F238E27FC236}">
                <a16:creationId xmlns:a16="http://schemas.microsoft.com/office/drawing/2014/main" id="{D0DF8265-8C35-4191-B302-811A99FC1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3858561"/>
            <a:ext cx="2016140" cy="2734607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8004C11F-5DA5-43CF-8C8C-085BB5432199}"/>
              </a:ext>
            </a:extLst>
          </p:cNvPr>
          <p:cNvSpPr txBox="1"/>
          <p:nvPr/>
        </p:nvSpPr>
        <p:spPr>
          <a:xfrm>
            <a:off x="1004725" y="3453508"/>
            <a:ext cx="6095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Calibri" panose="020F0502020204030204" pitchFamily="34" charset="0"/>
              <a:buNone/>
            </a:pPr>
            <a:r>
              <a:rPr lang="zh-CN" altLang="en-US" sz="1800" dirty="0"/>
              <a:t>填入对应信息</a:t>
            </a:r>
          </a:p>
        </p:txBody>
      </p:sp>
    </p:spTree>
    <p:extLst>
      <p:ext uri="{BB962C8B-B14F-4D97-AF65-F5344CB8AC3E}">
        <p14:creationId xmlns:p14="http://schemas.microsoft.com/office/powerpoint/2010/main" val="3681485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49CAC-CEB5-48AA-B01A-DCF5513B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cs typeface="+mn-ea"/>
                <a:sym typeface="+mn-lt"/>
              </a:rPr>
              <a:t>空间数据可视化分析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67AA2-55F8-4B42-85A9-DA02378C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5E78E-DE56-405D-A5C6-9BC2838F62A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E275A0-F742-415B-A229-BA1E2CD7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Transportation Big Data Analytics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E036-9E95-4B5E-93D2-DBE3753EE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20" name="内容占位符 3">
            <a:extLst>
              <a:ext uri="{FF2B5EF4-FFF2-40B4-BE49-F238E27FC236}">
                <a16:creationId xmlns:a16="http://schemas.microsoft.com/office/drawing/2014/main" id="{CF210E1F-5E0F-4ABA-AB78-85E2B4391D95}"/>
              </a:ext>
            </a:extLst>
          </p:cNvPr>
          <p:cNvSpPr txBox="1">
            <a:spLocks/>
          </p:cNvSpPr>
          <p:nvPr/>
        </p:nvSpPr>
        <p:spPr>
          <a:xfrm>
            <a:off x="1146346" y="1240470"/>
            <a:ext cx="4041793" cy="99971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zh-CN" altLang="en-US"/>
              <a:t>添加底图</a:t>
            </a:r>
            <a:endParaRPr lang="en-US" altLang="zh-CN"/>
          </a:p>
          <a:p>
            <a:pPr marL="0" indent="0">
              <a:buFont typeface="Calibri" panose="020F0502020204030204" pitchFamily="34" charset="0"/>
              <a:buNone/>
            </a:pPr>
            <a:r>
              <a:rPr lang="zh-CN" altLang="en-US" sz="1800"/>
              <a:t>将底图拖入图层，并调整图层顺序</a:t>
            </a:r>
            <a:endParaRPr lang="zh-CN" altLang="en-US" sz="18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E26D6FE-C223-47A7-9749-688849BB7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337270"/>
            <a:ext cx="2315745" cy="300513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A751613-DD47-4233-8FF7-9AE76F4451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7165" y="2011679"/>
            <a:ext cx="5620028" cy="3656318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0FA39142-8A12-48B9-B12B-7E8B302F88DA}"/>
              </a:ext>
            </a:extLst>
          </p:cNvPr>
          <p:cNvSpPr txBox="1"/>
          <p:nvPr/>
        </p:nvSpPr>
        <p:spPr>
          <a:xfrm>
            <a:off x="5730797" y="1545265"/>
            <a:ext cx="7304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/>
              <a:t>效果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505733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49CAC-CEB5-48AA-B01A-DCF5513B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cs typeface="+mn-ea"/>
                <a:sym typeface="+mn-lt"/>
              </a:rPr>
              <a:t>空间数据可视化分析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67AA2-55F8-4B42-85A9-DA02378C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5E78E-DE56-405D-A5C6-9BC2838F62A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E275A0-F742-415B-A229-BA1E2CD7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Transportation Big Data Analytics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E036-9E95-4B5E-93D2-DBE3753EE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20" name="内容占位符 3">
            <a:extLst>
              <a:ext uri="{FF2B5EF4-FFF2-40B4-BE49-F238E27FC236}">
                <a16:creationId xmlns:a16="http://schemas.microsoft.com/office/drawing/2014/main" id="{CF210E1F-5E0F-4ABA-AB78-85E2B4391D95}"/>
              </a:ext>
            </a:extLst>
          </p:cNvPr>
          <p:cNvSpPr txBox="1">
            <a:spLocks/>
          </p:cNvSpPr>
          <p:nvPr/>
        </p:nvSpPr>
        <p:spPr>
          <a:xfrm>
            <a:off x="1146346" y="1240470"/>
            <a:ext cx="4041793" cy="99971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n-US" altLang="zh-CN" sz="1800" dirty="0"/>
              <a:t>1</a:t>
            </a:r>
            <a:r>
              <a:rPr lang="zh-CN" altLang="en-US" sz="1800" dirty="0"/>
              <a:t>、先隐藏导入的</a:t>
            </a:r>
            <a:r>
              <a:rPr lang="en-US" altLang="zh-CN" sz="1800" dirty="0" err="1"/>
              <a:t>postgis</a:t>
            </a:r>
            <a:r>
              <a:rPr lang="zh-CN" altLang="en-US" sz="1800" dirty="0"/>
              <a:t>图层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9D5D144-B0E2-471A-9B44-F11ABD48A6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825" y="1740329"/>
            <a:ext cx="3465753" cy="155122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E4A784D-4847-4F7E-BBE9-CA8EB253E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754" y="3726836"/>
            <a:ext cx="5577097" cy="2482476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3763100A-C82C-4E86-AEB1-7FC215111FB0}"/>
              </a:ext>
            </a:extLst>
          </p:cNvPr>
          <p:cNvSpPr txBox="1"/>
          <p:nvPr/>
        </p:nvSpPr>
        <p:spPr>
          <a:xfrm>
            <a:off x="1097280" y="3324730"/>
            <a:ext cx="6095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Calibri" panose="020F0502020204030204" pitchFamily="34" charset="0"/>
              <a:buNone/>
            </a:pPr>
            <a:r>
              <a:rPr lang="en-US" altLang="zh-CN" sz="1800" dirty="0"/>
              <a:t>2</a:t>
            </a:r>
            <a:r>
              <a:rPr lang="zh-CN" altLang="en-US" sz="1800" dirty="0"/>
              <a:t>、打开工具箱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448F271-D337-4661-85B4-2B3B8FFDE1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3490" y="1241722"/>
            <a:ext cx="2129685" cy="4980227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F039FE9D-EBB7-4BDA-9E05-8D6B31732F7B}"/>
              </a:ext>
            </a:extLst>
          </p:cNvPr>
          <p:cNvSpPr txBox="1"/>
          <p:nvPr/>
        </p:nvSpPr>
        <p:spPr>
          <a:xfrm>
            <a:off x="6772146" y="2023169"/>
            <a:ext cx="191509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Calibri" panose="020F0502020204030204" pitchFamily="34" charset="0"/>
              <a:buNone/>
            </a:pPr>
            <a:r>
              <a:rPr lang="en-US" altLang="zh-CN" sz="1800" dirty="0"/>
              <a:t>3</a:t>
            </a:r>
            <a:r>
              <a:rPr lang="zh-CN" altLang="en-US" sz="1800" dirty="0"/>
              <a:t>、点击</a:t>
            </a:r>
            <a:r>
              <a:rPr lang="en-US" altLang="zh-CN" sz="1800" dirty="0" err="1"/>
              <a:t>postgreSQL</a:t>
            </a:r>
            <a:r>
              <a:rPr lang="zh-CN" altLang="en-US" sz="1800" dirty="0"/>
              <a:t>执行并加载</a:t>
            </a:r>
            <a:r>
              <a:rPr lang="en-US" altLang="zh-CN" sz="1800" dirty="0"/>
              <a:t>SQL</a:t>
            </a:r>
            <a:r>
              <a:rPr lang="zh-CN" altLang="en-US" sz="1800" dirty="0"/>
              <a:t>语句</a:t>
            </a:r>
          </a:p>
        </p:txBody>
      </p:sp>
    </p:spTree>
    <p:extLst>
      <p:ext uri="{BB962C8B-B14F-4D97-AF65-F5344CB8AC3E}">
        <p14:creationId xmlns:p14="http://schemas.microsoft.com/office/powerpoint/2010/main" val="3958770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49CAC-CEB5-48AA-B01A-DCF5513B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cs typeface="+mn-ea"/>
                <a:sym typeface="+mn-lt"/>
              </a:rPr>
              <a:t>空间数据可视化分析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67AA2-55F8-4B42-85A9-DA02378C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5E78E-DE56-405D-A5C6-9BC2838F62A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E275A0-F742-415B-A229-BA1E2CD7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Transportation Big Data Analytics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E036-9E95-4B5E-93D2-DBE3753EE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20" name="内容占位符 3">
            <a:extLst>
              <a:ext uri="{FF2B5EF4-FFF2-40B4-BE49-F238E27FC236}">
                <a16:creationId xmlns:a16="http://schemas.microsoft.com/office/drawing/2014/main" id="{CF210E1F-5E0F-4ABA-AB78-85E2B4391D95}"/>
              </a:ext>
            </a:extLst>
          </p:cNvPr>
          <p:cNvSpPr txBox="1">
            <a:spLocks/>
          </p:cNvSpPr>
          <p:nvPr/>
        </p:nvSpPr>
        <p:spPr>
          <a:xfrm>
            <a:off x="1146346" y="1240470"/>
            <a:ext cx="4041793" cy="99971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zh-CN" altLang="en-US" sz="1800" dirty="0"/>
              <a:t>填入</a:t>
            </a:r>
            <a:r>
              <a:rPr lang="en-US" altLang="zh-CN" sz="1800" dirty="0"/>
              <a:t>SQL</a:t>
            </a:r>
            <a:r>
              <a:rPr lang="zh-CN" altLang="en-US" sz="1800" dirty="0"/>
              <a:t>语句并运行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3C677D2F-26DA-4DFD-AB29-4A3C64A5E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108260"/>
            <a:ext cx="5156434" cy="3664291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5347F969-F05F-46A1-B6CC-C8F82367ABA0}"/>
              </a:ext>
            </a:extLst>
          </p:cNvPr>
          <p:cNvSpPr txBox="1"/>
          <p:nvPr/>
        </p:nvSpPr>
        <p:spPr>
          <a:xfrm>
            <a:off x="6845919" y="1291017"/>
            <a:ext cx="7304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/>
              <a:t>效果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D3F90EA-2BC1-439B-A472-32DE1758B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8653" y="2455994"/>
            <a:ext cx="4838081" cy="2968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9678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49CAC-CEB5-48AA-B01A-DCF5513B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cs typeface="+mn-ea"/>
                <a:sym typeface="+mn-lt"/>
              </a:rPr>
              <a:t>空间数据可视化分析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67AA2-55F8-4B42-85A9-DA02378C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5E78E-DE56-405D-A5C6-9BC2838F62A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E275A0-F742-415B-A229-BA1E2CD7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Transportation Big Data Analytics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E036-9E95-4B5E-93D2-DBE3753EE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20" name="内容占位符 3">
            <a:extLst>
              <a:ext uri="{FF2B5EF4-FFF2-40B4-BE49-F238E27FC236}">
                <a16:creationId xmlns:a16="http://schemas.microsoft.com/office/drawing/2014/main" id="{CF210E1F-5E0F-4ABA-AB78-85E2B4391D95}"/>
              </a:ext>
            </a:extLst>
          </p:cNvPr>
          <p:cNvSpPr txBox="1">
            <a:spLocks/>
          </p:cNvSpPr>
          <p:nvPr/>
        </p:nvSpPr>
        <p:spPr>
          <a:xfrm>
            <a:off x="1146346" y="1240470"/>
            <a:ext cx="4041793" cy="99971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zh-CN" altLang="en-US" sz="1800" dirty="0"/>
              <a:t>双击图层打开图层属性</a:t>
            </a:r>
            <a:endParaRPr lang="en-US" altLang="zh-CN" sz="1800" dirty="0"/>
          </a:p>
          <a:p>
            <a:pPr marL="0" indent="0">
              <a:buFont typeface="Calibri" panose="020F0502020204030204" pitchFamily="34" charset="0"/>
              <a:buNone/>
            </a:pPr>
            <a:r>
              <a:rPr lang="zh-CN" altLang="en-US" sz="1800" dirty="0"/>
              <a:t>符号化</a:t>
            </a:r>
            <a:r>
              <a:rPr lang="en-US" altLang="zh-CN" sz="1800" dirty="0"/>
              <a:t>——</a:t>
            </a:r>
            <a:r>
              <a:rPr lang="zh-CN" altLang="en-US" sz="1800" dirty="0"/>
              <a:t>选择分类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2D0C9FE-4C27-44E5-97FC-3360E51A0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013" y="2357849"/>
            <a:ext cx="5604883" cy="311166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3215269-8DC3-4685-AAFF-68C9C6C1AA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8485" y="2168794"/>
            <a:ext cx="3772853" cy="324500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848B98CC-2502-4587-A3D5-555B7FC92FDF}"/>
              </a:ext>
            </a:extLst>
          </p:cNvPr>
          <p:cNvSpPr txBox="1"/>
          <p:nvPr/>
        </p:nvSpPr>
        <p:spPr>
          <a:xfrm>
            <a:off x="6852830" y="1417163"/>
            <a:ext cx="60952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Calibri" panose="020F0502020204030204" pitchFamily="34" charset="0"/>
              <a:buNone/>
            </a:pPr>
            <a:r>
              <a:rPr lang="zh-CN" altLang="en-US" sz="1800" dirty="0"/>
              <a:t>值：设置为</a:t>
            </a:r>
            <a:r>
              <a:rPr lang="en-US" altLang="zh-CN" sz="1800" dirty="0"/>
              <a:t>name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zh-CN" altLang="en-US" sz="1800" dirty="0"/>
              <a:t>点击分类</a:t>
            </a:r>
          </a:p>
        </p:txBody>
      </p:sp>
    </p:spTree>
    <p:extLst>
      <p:ext uri="{BB962C8B-B14F-4D97-AF65-F5344CB8AC3E}">
        <p14:creationId xmlns:p14="http://schemas.microsoft.com/office/powerpoint/2010/main" val="1442756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49CAC-CEB5-48AA-B01A-DCF5513B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cs typeface="+mn-ea"/>
                <a:sym typeface="+mn-lt"/>
              </a:rPr>
              <a:t>空间数据可视化分析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67AA2-55F8-4B42-85A9-DA02378C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5E78E-DE56-405D-A5C6-9BC2838F62A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E275A0-F742-415B-A229-BA1E2CD7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Transportation Big Data Analytics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E036-9E95-4B5E-93D2-DBE3753EE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20" name="内容占位符 3">
            <a:extLst>
              <a:ext uri="{FF2B5EF4-FFF2-40B4-BE49-F238E27FC236}">
                <a16:creationId xmlns:a16="http://schemas.microsoft.com/office/drawing/2014/main" id="{CF210E1F-5E0F-4ABA-AB78-85E2B4391D95}"/>
              </a:ext>
            </a:extLst>
          </p:cNvPr>
          <p:cNvSpPr txBox="1">
            <a:spLocks/>
          </p:cNvSpPr>
          <p:nvPr/>
        </p:nvSpPr>
        <p:spPr>
          <a:xfrm>
            <a:off x="1146346" y="1240470"/>
            <a:ext cx="4714735" cy="99971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zh-CN" altLang="en-US" sz="1800" dirty="0"/>
              <a:t>双击符号</a:t>
            </a:r>
            <a:endParaRPr lang="en-US" altLang="zh-CN" sz="1800" dirty="0"/>
          </a:p>
          <a:p>
            <a:pPr marL="0" indent="0">
              <a:buFont typeface="Calibri" panose="020F0502020204030204" pitchFamily="34" charset="0"/>
              <a:buNone/>
            </a:pPr>
            <a:r>
              <a:rPr lang="zh-CN" altLang="en-US" sz="1800" dirty="0"/>
              <a:t>将符号图层类型从简单符号改成栅格图像标记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ACD3475F-378E-4E71-A3BD-74FADC36A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581" y="2275872"/>
            <a:ext cx="5267757" cy="337734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82323DC-1E09-4805-8848-713FB51CD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9561" y="2240188"/>
            <a:ext cx="5524495" cy="3171407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D4A02A21-7F61-42EA-912B-C4DB3CFEFAA1}"/>
              </a:ext>
            </a:extLst>
          </p:cNvPr>
          <p:cNvSpPr txBox="1"/>
          <p:nvPr/>
        </p:nvSpPr>
        <p:spPr>
          <a:xfrm>
            <a:off x="6567327" y="1627923"/>
            <a:ext cx="6095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选择来自</a:t>
            </a:r>
            <a:r>
              <a:rPr lang="en-US" altLang="zh-CN" dirty="0"/>
              <a:t>URL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6936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49CAC-CEB5-48AA-B01A-DCF5513B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cs typeface="+mn-ea"/>
                <a:sym typeface="+mn-lt"/>
              </a:rPr>
              <a:t>空间数据库建立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67AA2-55F8-4B42-85A9-DA02378C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5E78E-DE56-405D-A5C6-9BC2838F62A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E275A0-F742-415B-A229-BA1E2CD7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Transportation Big Data Analytics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E036-9E95-4B5E-93D2-DBE3753EE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内容占位符 3">
            <a:extLst>
              <a:ext uri="{FF2B5EF4-FFF2-40B4-BE49-F238E27FC236}">
                <a16:creationId xmlns:a16="http://schemas.microsoft.com/office/drawing/2014/main" id="{F30B0FA8-5BBF-42B1-9CD4-53873BFECE68}"/>
              </a:ext>
            </a:extLst>
          </p:cNvPr>
          <p:cNvSpPr txBox="1">
            <a:spLocks/>
          </p:cNvSpPr>
          <p:nvPr/>
        </p:nvSpPr>
        <p:spPr>
          <a:xfrm>
            <a:off x="1097280" y="1278881"/>
            <a:ext cx="10058400" cy="4991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zh-CN" altLang="en-US" dirty="0"/>
              <a:t>添加</a:t>
            </a:r>
            <a:r>
              <a:rPr lang="en-US" altLang="zh-CN" dirty="0" err="1"/>
              <a:t>postGIS</a:t>
            </a:r>
            <a:r>
              <a:rPr lang="zh-CN" altLang="en-US" dirty="0"/>
              <a:t>扩展</a:t>
            </a:r>
          </a:p>
        </p:txBody>
      </p:sp>
      <p:pic>
        <p:nvPicPr>
          <p:cNvPr id="10" name="图片 9" descr="社交网站的手机截图&#10;&#10;描述已自动生成">
            <a:extLst>
              <a:ext uri="{FF2B5EF4-FFF2-40B4-BE49-F238E27FC236}">
                <a16:creationId xmlns:a16="http://schemas.microsoft.com/office/drawing/2014/main" id="{651FFBD0-A316-456E-AAC6-3AFB830A891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5520" y="2570961"/>
            <a:ext cx="4309298" cy="250904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806D1D3C-0528-437A-8F85-A5FC64809356}"/>
              </a:ext>
            </a:extLst>
          </p:cNvPr>
          <p:cNvSpPr/>
          <p:nvPr/>
        </p:nvSpPr>
        <p:spPr>
          <a:xfrm>
            <a:off x="7850281" y="3315452"/>
            <a:ext cx="41003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CREATE EXTENSION </a:t>
            </a:r>
            <a:r>
              <a:rPr lang="en-US" altLang="zh-CN" sz="2400" dirty="0" err="1"/>
              <a:t>postgis</a:t>
            </a:r>
            <a:endParaRPr lang="zh-CN" altLang="en-US" sz="240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E85E3F9-3453-43C3-9C7D-07958647AD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83" y="2441851"/>
            <a:ext cx="3534054" cy="266809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8F1823B-EE98-4FDF-B380-981990384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5598" y="2344226"/>
            <a:ext cx="2629807" cy="286578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DEEDE6C5-4239-434A-AA58-F6F7E072CEF9}"/>
              </a:ext>
            </a:extLst>
          </p:cNvPr>
          <p:cNvSpPr txBox="1"/>
          <p:nvPr/>
        </p:nvSpPr>
        <p:spPr>
          <a:xfrm>
            <a:off x="6972646" y="3315452"/>
            <a:ext cx="409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或</a:t>
            </a:r>
          </a:p>
        </p:txBody>
      </p:sp>
    </p:spTree>
    <p:extLst>
      <p:ext uri="{BB962C8B-B14F-4D97-AF65-F5344CB8AC3E}">
        <p14:creationId xmlns:p14="http://schemas.microsoft.com/office/powerpoint/2010/main" val="28774702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49CAC-CEB5-48AA-B01A-DCF5513B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cs typeface="+mn-ea"/>
                <a:sym typeface="+mn-lt"/>
              </a:rPr>
              <a:t>空间数据可视化分析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67AA2-55F8-4B42-85A9-DA02378C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5E78E-DE56-405D-A5C6-9BC2838F62A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E275A0-F742-415B-A229-BA1E2CD7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Transportation Big Data Analytics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E036-9E95-4B5E-93D2-DBE3753EE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20" name="内容占位符 3">
            <a:extLst>
              <a:ext uri="{FF2B5EF4-FFF2-40B4-BE49-F238E27FC236}">
                <a16:creationId xmlns:a16="http://schemas.microsoft.com/office/drawing/2014/main" id="{CF210E1F-5E0F-4ABA-AB78-85E2B4391D95}"/>
              </a:ext>
            </a:extLst>
          </p:cNvPr>
          <p:cNvSpPr txBox="1">
            <a:spLocks/>
          </p:cNvSpPr>
          <p:nvPr/>
        </p:nvSpPr>
        <p:spPr>
          <a:xfrm>
            <a:off x="1146346" y="1240470"/>
            <a:ext cx="4714735" cy="99971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zh-CN" altLang="en-US" sz="1800" dirty="0"/>
              <a:t>填入网上图片的地址，设置大小</a:t>
            </a:r>
            <a:endParaRPr lang="en-US" altLang="zh-CN" sz="1800" dirty="0"/>
          </a:p>
          <a:p>
            <a:pPr marL="0" indent="0">
              <a:buFont typeface="Calibri" panose="020F0502020204030204" pitchFamily="34" charset="0"/>
              <a:buNone/>
            </a:pPr>
            <a:r>
              <a:rPr lang="zh-CN" altLang="en-US" sz="1800" dirty="0"/>
              <a:t>同理，给麦当劳设置图片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F7F07A8-6D10-441E-A0EC-918100B6EC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294919"/>
            <a:ext cx="4026800" cy="317140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44878A3-F083-42B5-A52F-FC997E8FB4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2151" y="2294919"/>
            <a:ext cx="6875099" cy="3719316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E0243E3D-6F0E-476D-87BB-D7F2926CE1CE}"/>
              </a:ext>
            </a:extLst>
          </p:cNvPr>
          <p:cNvSpPr txBox="1"/>
          <p:nvPr/>
        </p:nvSpPr>
        <p:spPr>
          <a:xfrm>
            <a:off x="5315972" y="1613524"/>
            <a:ext cx="7304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/>
              <a:t>效果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802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49CAC-CEB5-48AA-B01A-DCF5513B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cs typeface="+mn-ea"/>
                <a:sym typeface="+mn-lt"/>
              </a:rPr>
              <a:t>空间数据可视化分析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67AA2-55F8-4B42-85A9-DA02378C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5E78E-DE56-405D-A5C6-9BC2838F62A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E275A0-F742-415B-A229-BA1E2CD7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Transportation Big Data Analytics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E036-9E95-4B5E-93D2-DBE3753EE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20" name="内容占位符 3">
            <a:extLst>
              <a:ext uri="{FF2B5EF4-FFF2-40B4-BE49-F238E27FC236}">
                <a16:creationId xmlns:a16="http://schemas.microsoft.com/office/drawing/2014/main" id="{CF210E1F-5E0F-4ABA-AB78-85E2B4391D95}"/>
              </a:ext>
            </a:extLst>
          </p:cNvPr>
          <p:cNvSpPr txBox="1">
            <a:spLocks/>
          </p:cNvSpPr>
          <p:nvPr/>
        </p:nvSpPr>
        <p:spPr>
          <a:xfrm>
            <a:off x="1146346" y="1240470"/>
            <a:ext cx="4714735" cy="99971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zh-CN" altLang="en-US" sz="1800" dirty="0"/>
              <a:t>同理，给</a:t>
            </a:r>
            <a:r>
              <a:rPr lang="en-US" altLang="zh-CN" sz="1800" dirty="0"/>
              <a:t>road</a:t>
            </a:r>
            <a:r>
              <a:rPr lang="zh-CN" altLang="en-US" sz="1800" dirty="0"/>
              <a:t>图层添加一个预设的效果</a:t>
            </a:r>
            <a:endParaRPr lang="en-US" altLang="zh-CN" sz="1800" dirty="0"/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CN" sz="1800" dirty="0"/>
              <a:t>Topo road</a:t>
            </a:r>
            <a:endParaRPr lang="zh-CN" altLang="en-US" sz="1800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0243E3D-6F0E-476D-87BB-D7F2926CE1CE}"/>
              </a:ext>
            </a:extLst>
          </p:cNvPr>
          <p:cNvSpPr txBox="1"/>
          <p:nvPr/>
        </p:nvSpPr>
        <p:spPr>
          <a:xfrm>
            <a:off x="6096000" y="1613524"/>
            <a:ext cx="7304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/>
              <a:t>效果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813000C-7595-4ECD-B27C-46AE32BFB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519" y="2164169"/>
            <a:ext cx="4986280" cy="325425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402DCD8-977B-412D-ACE0-CA7DD9611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202" y="2183578"/>
            <a:ext cx="4822804" cy="3678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05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49CAC-CEB5-48AA-B01A-DCF5513B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cs typeface="+mn-ea"/>
                <a:sym typeface="+mn-lt"/>
              </a:rPr>
              <a:t>空间数据库建立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67AA2-55F8-4B42-85A9-DA02378C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5E78E-DE56-405D-A5C6-9BC2838F62A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E275A0-F742-415B-A229-BA1E2CD7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Transportation Big Data Analytics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E036-9E95-4B5E-93D2-DBE3753EE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内容占位符 3">
            <a:extLst>
              <a:ext uri="{FF2B5EF4-FFF2-40B4-BE49-F238E27FC236}">
                <a16:creationId xmlns:a16="http://schemas.microsoft.com/office/drawing/2014/main" id="{F30B0FA8-5BBF-42B1-9CD4-53873BFECE68}"/>
              </a:ext>
            </a:extLst>
          </p:cNvPr>
          <p:cNvSpPr txBox="1">
            <a:spLocks/>
          </p:cNvSpPr>
          <p:nvPr/>
        </p:nvSpPr>
        <p:spPr>
          <a:xfrm>
            <a:off x="1097280" y="1278881"/>
            <a:ext cx="10058400" cy="4991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zh-CN" altLang="en-US" dirty="0"/>
              <a:t>导入文本数据</a:t>
            </a:r>
            <a:r>
              <a:rPr lang="en-US" altLang="zh-CN" dirty="0"/>
              <a:t>csv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46BA381-08C2-4281-9062-8BD0F3B4CEE9}"/>
              </a:ext>
            </a:extLst>
          </p:cNvPr>
          <p:cNvSpPr/>
          <p:nvPr/>
        </p:nvSpPr>
        <p:spPr>
          <a:xfrm>
            <a:off x="725292" y="2191317"/>
            <a:ext cx="296651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按照文本数据对应的列数、字段特征创建表格</a:t>
            </a:r>
            <a:endParaRPr lang="en-US" altLang="zh-CN" dirty="0"/>
          </a:p>
          <a:p>
            <a:endParaRPr lang="en-US" altLang="zh-CN" sz="2400" dirty="0"/>
          </a:p>
          <a:p>
            <a:r>
              <a:rPr lang="zh-CN" altLang="en-US" sz="2400" dirty="0"/>
              <a:t>导入以下数据：</a:t>
            </a:r>
            <a:endParaRPr lang="en-US" altLang="zh-C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/>
              <a:t>Restaurant.csv</a:t>
            </a:r>
            <a:endParaRPr lang="zh-CN" altLang="en-US" sz="2400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9767751-711A-4ECE-86A5-A5E3EDCA3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4080" y="2695354"/>
            <a:ext cx="4651128" cy="283705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F4B40D3-A241-4156-9F04-9DC0DA5252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5956" y="2524760"/>
            <a:ext cx="4113566" cy="3188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416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49CAC-CEB5-48AA-B01A-DCF5513B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cs typeface="+mn-ea"/>
                <a:sym typeface="+mn-lt"/>
              </a:rPr>
              <a:t>空间数据库建立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67AA2-55F8-4B42-85A9-DA02378C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5E78E-DE56-405D-A5C6-9BC2838F62A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E275A0-F742-415B-A229-BA1E2CD7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Transportation Big Data Analytics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E036-9E95-4B5E-93D2-DBE3753EE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46BA381-08C2-4281-9062-8BD0F3B4CEE9}"/>
              </a:ext>
            </a:extLst>
          </p:cNvPr>
          <p:cNvSpPr/>
          <p:nvPr/>
        </p:nvSpPr>
        <p:spPr>
          <a:xfrm>
            <a:off x="1097280" y="1934072"/>
            <a:ext cx="29665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添加两列：</a:t>
            </a:r>
            <a:endParaRPr lang="en-US" altLang="zh-CN" sz="2400" dirty="0"/>
          </a:p>
        </p:txBody>
      </p:sp>
      <p:graphicFrame>
        <p:nvGraphicFramePr>
          <p:cNvPr id="3" name="表格 7">
            <a:extLst>
              <a:ext uri="{FF2B5EF4-FFF2-40B4-BE49-F238E27FC236}">
                <a16:creationId xmlns:a16="http://schemas.microsoft.com/office/drawing/2014/main" id="{BAAABB34-9BED-4B6B-8E3F-1136355EDA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1299753"/>
              </p:ext>
            </p:extLst>
          </p:nvPr>
        </p:nvGraphicFramePr>
        <p:xfrm>
          <a:off x="2919637" y="1709341"/>
          <a:ext cx="812799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86532976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02934345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069335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名称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类型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说明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9374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idx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Serial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用作主键（唯一</a:t>
                      </a:r>
                      <a:r>
                        <a:rPr lang="en-US" altLang="zh-CN" dirty="0"/>
                        <a:t>id</a:t>
                      </a:r>
                      <a:r>
                        <a:rPr lang="zh-CN" altLang="en-US" dirty="0"/>
                        <a:t>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618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geom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Geometry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地理信息列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605529"/>
                  </a:ext>
                </a:extLst>
              </a:tr>
            </a:tbl>
          </a:graphicData>
        </a:graphic>
      </p:graphicFrame>
      <p:pic>
        <p:nvPicPr>
          <p:cNvPr id="11" name="图片 10">
            <a:extLst>
              <a:ext uri="{FF2B5EF4-FFF2-40B4-BE49-F238E27FC236}">
                <a16:creationId xmlns:a16="http://schemas.microsoft.com/office/drawing/2014/main" id="{ED31C52F-B6A4-4899-81B5-B919F8B572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806" y="3117950"/>
            <a:ext cx="5151735" cy="311440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0C243AB1-B98C-4020-B50E-D95CFF596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5634" y="3444240"/>
            <a:ext cx="5478379" cy="2423367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ADAAB71A-759A-44E0-B170-81FB841BFB3D}"/>
              </a:ext>
            </a:extLst>
          </p:cNvPr>
          <p:cNvSpPr txBox="1"/>
          <p:nvPr/>
        </p:nvSpPr>
        <p:spPr>
          <a:xfrm>
            <a:off x="6126480" y="4394890"/>
            <a:ext cx="409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或</a:t>
            </a:r>
          </a:p>
        </p:txBody>
      </p:sp>
    </p:spTree>
    <p:extLst>
      <p:ext uri="{BB962C8B-B14F-4D97-AF65-F5344CB8AC3E}">
        <p14:creationId xmlns:p14="http://schemas.microsoft.com/office/powerpoint/2010/main" val="537453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49CAC-CEB5-48AA-B01A-DCF5513B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cs typeface="+mn-ea"/>
                <a:sym typeface="+mn-lt"/>
              </a:rPr>
              <a:t>空间数据库建立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67AA2-55F8-4B42-85A9-DA02378C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5E78E-DE56-405D-A5C6-9BC2838F62A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E275A0-F742-415B-A229-BA1E2CD7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Transportation Big Data Analytics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E036-9E95-4B5E-93D2-DBE3753EE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内容占位符 3">
            <a:extLst>
              <a:ext uri="{FF2B5EF4-FFF2-40B4-BE49-F238E27FC236}">
                <a16:creationId xmlns:a16="http://schemas.microsoft.com/office/drawing/2014/main" id="{F30B0FA8-5BBF-42B1-9CD4-53873BFECE68}"/>
              </a:ext>
            </a:extLst>
          </p:cNvPr>
          <p:cNvSpPr txBox="1">
            <a:spLocks/>
          </p:cNvSpPr>
          <p:nvPr/>
        </p:nvSpPr>
        <p:spPr>
          <a:xfrm>
            <a:off x="1097280" y="1278881"/>
            <a:ext cx="10058400" cy="4991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n-US" altLang="zh-CN" dirty="0"/>
              <a:t>UPDATE</a:t>
            </a:r>
            <a:r>
              <a:rPr lang="zh-CN" altLang="en-US" dirty="0"/>
              <a:t>地理信息列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46BA381-08C2-4281-9062-8BD0F3B4CEE9}"/>
              </a:ext>
            </a:extLst>
          </p:cNvPr>
          <p:cNvSpPr/>
          <p:nvPr/>
        </p:nvSpPr>
        <p:spPr>
          <a:xfrm>
            <a:off x="6391878" y="1978722"/>
            <a:ext cx="44560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说明：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ST_setSRID</a:t>
            </a:r>
            <a:r>
              <a:rPr lang="en-US" altLang="zh-CN" dirty="0"/>
              <a:t> </a:t>
            </a:r>
            <a:r>
              <a:rPr lang="zh-CN" altLang="en-US" dirty="0"/>
              <a:t>设置坐标系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ST_makePoint</a:t>
            </a:r>
            <a:r>
              <a:rPr lang="en-US" altLang="zh-CN" dirty="0"/>
              <a:t> </a:t>
            </a:r>
            <a:r>
              <a:rPr lang="zh-CN" altLang="en-US" dirty="0"/>
              <a:t>根据横纵坐标创建点</a:t>
            </a:r>
            <a:endParaRPr lang="en-US" altLang="zh-CN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0202B6D-A4C1-40EB-B31B-83D7BBF257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0632"/>
          <a:stretch/>
        </p:blipFill>
        <p:spPr>
          <a:xfrm>
            <a:off x="1082737" y="1809223"/>
            <a:ext cx="5013263" cy="117975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CE37942-9661-4C60-8FB9-5979E354F2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926" y="3926560"/>
            <a:ext cx="5812016" cy="2306882"/>
          </a:xfrm>
          <a:prstGeom prst="rect">
            <a:avLst/>
          </a:prstGeom>
        </p:spPr>
      </p:pic>
      <p:sp>
        <p:nvSpPr>
          <p:cNvPr id="16" name="内容占位符 3">
            <a:extLst>
              <a:ext uri="{FF2B5EF4-FFF2-40B4-BE49-F238E27FC236}">
                <a16:creationId xmlns:a16="http://schemas.microsoft.com/office/drawing/2014/main" id="{A5DC5DD5-1C6A-4827-A410-CC3F806A9F08}"/>
              </a:ext>
            </a:extLst>
          </p:cNvPr>
          <p:cNvSpPr txBox="1">
            <a:spLocks/>
          </p:cNvSpPr>
          <p:nvPr/>
        </p:nvSpPr>
        <p:spPr>
          <a:xfrm>
            <a:off x="1034926" y="3340511"/>
            <a:ext cx="10058400" cy="4991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zh-CN" altLang="en-US" dirty="0"/>
              <a:t>查看结果</a:t>
            </a: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DD809A41-3C59-4918-B04C-9B980DF72643}"/>
              </a:ext>
            </a:extLst>
          </p:cNvPr>
          <p:cNvSpPr/>
          <p:nvPr/>
        </p:nvSpPr>
        <p:spPr>
          <a:xfrm>
            <a:off x="4255305" y="4032281"/>
            <a:ext cx="588785" cy="36587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E0CECAD6-96CD-43D9-91C4-93F2E52312B7}"/>
              </a:ext>
            </a:extLst>
          </p:cNvPr>
          <p:cNvCxnSpPr>
            <a:cxnSpLocks/>
            <a:stCxn id="17" idx="6"/>
            <a:endCxn id="20" idx="1"/>
          </p:cNvCxnSpPr>
          <p:nvPr/>
        </p:nvCxnSpPr>
        <p:spPr>
          <a:xfrm flipV="1">
            <a:off x="4844090" y="3927630"/>
            <a:ext cx="2524637" cy="2875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DCAF58B8-401C-45AA-89E1-2FCC2CFB7795}"/>
              </a:ext>
            </a:extLst>
          </p:cNvPr>
          <p:cNvSpPr/>
          <p:nvPr/>
        </p:nvSpPr>
        <p:spPr>
          <a:xfrm>
            <a:off x="7368727" y="3742964"/>
            <a:ext cx="44560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点击可以可视化</a:t>
            </a:r>
            <a:endParaRPr lang="en-US" altLang="zh-CN" dirty="0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21158BC4-A7AD-40D3-A067-16598E88F8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8538" y="4243811"/>
            <a:ext cx="3658297" cy="17050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46638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49CAC-CEB5-48AA-B01A-DCF5513B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cs typeface="+mn-ea"/>
                <a:sym typeface="+mn-lt"/>
              </a:rPr>
              <a:t>空间数据库建立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67AA2-55F8-4B42-85A9-DA02378C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5E78E-DE56-405D-A5C6-9BC2838F62A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E275A0-F742-415B-A229-BA1E2CD7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Transportation Big Data Analytics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E036-9E95-4B5E-93D2-DBE3753EE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内容占位符 3">
            <a:extLst>
              <a:ext uri="{FF2B5EF4-FFF2-40B4-BE49-F238E27FC236}">
                <a16:creationId xmlns:a16="http://schemas.microsoft.com/office/drawing/2014/main" id="{F30B0FA8-5BBF-42B1-9CD4-53873BFECE68}"/>
              </a:ext>
            </a:extLst>
          </p:cNvPr>
          <p:cNvSpPr txBox="1">
            <a:spLocks/>
          </p:cNvSpPr>
          <p:nvPr/>
        </p:nvSpPr>
        <p:spPr>
          <a:xfrm>
            <a:off x="1097280" y="1278881"/>
            <a:ext cx="10058400" cy="4991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zh-CN" altLang="en-US" dirty="0"/>
              <a:t>导入</a:t>
            </a:r>
            <a:r>
              <a:rPr lang="en-US" altLang="zh-CN" dirty="0"/>
              <a:t>SHP</a:t>
            </a:r>
            <a:r>
              <a:rPr lang="zh-CN" altLang="en-US" dirty="0"/>
              <a:t>数据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74025F7-7ED0-4436-9784-E6E19E0B4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8728" y="1327497"/>
            <a:ext cx="6037742" cy="49276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9135B996-0F02-4AE7-9F28-A75249F7C997}"/>
              </a:ext>
            </a:extLst>
          </p:cNvPr>
          <p:cNvSpPr/>
          <p:nvPr/>
        </p:nvSpPr>
        <p:spPr>
          <a:xfrm>
            <a:off x="1097280" y="2530360"/>
            <a:ext cx="26931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搜索</a:t>
            </a:r>
            <a:r>
              <a:rPr lang="en-US" altLang="zh-CN" dirty="0" err="1"/>
              <a:t>shp</a:t>
            </a:r>
            <a:r>
              <a:rPr lang="zh-CN" altLang="en-US" dirty="0"/>
              <a:t>，找到图中的应用，打开</a:t>
            </a:r>
          </a:p>
        </p:txBody>
      </p:sp>
    </p:spTree>
    <p:extLst>
      <p:ext uri="{BB962C8B-B14F-4D97-AF65-F5344CB8AC3E}">
        <p14:creationId xmlns:p14="http://schemas.microsoft.com/office/powerpoint/2010/main" val="2307225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49CAC-CEB5-48AA-B01A-DCF5513B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cs typeface="+mn-ea"/>
                <a:sym typeface="+mn-lt"/>
              </a:rPr>
              <a:t>空间数据库建立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67AA2-55F8-4B42-85A9-DA02378C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5E78E-DE56-405D-A5C6-9BC2838F62A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E275A0-F742-415B-A229-BA1E2CD7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Transportation Big Data Analytics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E036-9E95-4B5E-93D2-DBE3753EE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100BA25-6BE7-49BE-AF15-B1B1661FA74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48651" y="1375830"/>
            <a:ext cx="3253237" cy="4830934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F6AA394-1801-43FE-AE5F-079E96C2E6FD}"/>
              </a:ext>
            </a:extLst>
          </p:cNvPr>
          <p:cNvSpPr/>
          <p:nvPr/>
        </p:nvSpPr>
        <p:spPr>
          <a:xfrm>
            <a:off x="5948680" y="2123961"/>
            <a:ext cx="41097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点击</a:t>
            </a:r>
            <a:r>
              <a:rPr lang="en-US" altLang="zh-CN" dirty="0"/>
              <a:t>View connection details…</a:t>
            </a:r>
            <a:r>
              <a:rPr lang="zh-CN" altLang="en-US" dirty="0"/>
              <a:t>输入信息并连接</a:t>
            </a:r>
          </a:p>
        </p:txBody>
      </p:sp>
    </p:spTree>
    <p:extLst>
      <p:ext uri="{BB962C8B-B14F-4D97-AF65-F5344CB8AC3E}">
        <p14:creationId xmlns:p14="http://schemas.microsoft.com/office/powerpoint/2010/main" val="3090433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49CAC-CEB5-48AA-B01A-DCF5513B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cs typeface="+mn-ea"/>
                <a:sym typeface="+mn-lt"/>
              </a:rPr>
              <a:t>空间数据库建立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67AA2-55F8-4B42-85A9-DA02378C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5E78E-DE56-405D-A5C6-9BC2838F62A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E275A0-F742-415B-A229-BA1E2CD7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Transportation Big Data Analytics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E036-9E95-4B5E-93D2-DBE3753EE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8FB7944-F362-4FC0-BC04-726129C36AC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97280" y="1596062"/>
            <a:ext cx="4957463" cy="4052263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1F5F4E8C-8081-4EF1-A9CB-DC2A2AE5D524}"/>
              </a:ext>
            </a:extLst>
          </p:cNvPr>
          <p:cNvSpPr/>
          <p:nvPr/>
        </p:nvSpPr>
        <p:spPr>
          <a:xfrm>
            <a:off x="6485611" y="2123961"/>
            <a:ext cx="410972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点击</a:t>
            </a:r>
            <a:r>
              <a:rPr lang="en-US" altLang="zh-CN" dirty="0"/>
              <a:t>Add File </a:t>
            </a:r>
            <a:r>
              <a:rPr lang="zh-CN" altLang="en-US" dirty="0"/>
              <a:t>添加</a:t>
            </a:r>
            <a:r>
              <a:rPr lang="en-US" altLang="zh-CN" dirty="0"/>
              <a:t>SHP</a:t>
            </a:r>
            <a:r>
              <a:rPr lang="zh-CN" altLang="en-US" dirty="0"/>
              <a:t>文件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>
                <a:solidFill>
                  <a:srgbClr val="FF0000"/>
                </a:solidFill>
              </a:rPr>
              <a:t>(</a:t>
            </a:r>
            <a:r>
              <a:rPr lang="zh-CN" altLang="en-US" dirty="0">
                <a:solidFill>
                  <a:srgbClr val="FF0000"/>
                </a:solidFill>
              </a:rPr>
              <a:t>路径不能包含中文</a:t>
            </a:r>
            <a:r>
              <a:rPr lang="en-US" altLang="zh-CN" dirty="0">
                <a:solidFill>
                  <a:srgbClr val="FF0000"/>
                </a:solidFill>
              </a:rPr>
              <a:t>)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9541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49CAC-CEB5-48AA-B01A-DCF5513B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cs typeface="+mn-ea"/>
                <a:sym typeface="+mn-lt"/>
              </a:rPr>
              <a:t>空间数据库建立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67AA2-55F8-4B42-85A9-DA02378C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5E78E-DE56-405D-A5C6-9BC2838F62A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E275A0-F742-415B-A229-BA1E2CD7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Transportation Big Data Analytics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E036-9E95-4B5E-93D2-DBE3753EE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F5F4E8C-8081-4EF1-A9CB-DC2A2AE5D524}"/>
              </a:ext>
            </a:extLst>
          </p:cNvPr>
          <p:cNvSpPr/>
          <p:nvPr/>
        </p:nvSpPr>
        <p:spPr>
          <a:xfrm>
            <a:off x="7409329" y="2301761"/>
            <a:ext cx="410972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设置</a:t>
            </a:r>
            <a:r>
              <a:rPr lang="en-US" altLang="zh-CN" dirty="0"/>
              <a:t>SRID </a:t>
            </a:r>
            <a:r>
              <a:rPr lang="zh-CN" altLang="en-US" dirty="0"/>
              <a:t>为 </a:t>
            </a:r>
            <a:r>
              <a:rPr lang="en-US" altLang="zh-CN" dirty="0"/>
              <a:t>4326</a:t>
            </a:r>
          </a:p>
          <a:p>
            <a:endParaRPr lang="en-US" altLang="zh-CN" dirty="0"/>
          </a:p>
          <a:p>
            <a:r>
              <a:rPr lang="zh-CN" altLang="en-US" dirty="0"/>
              <a:t>点击</a:t>
            </a:r>
            <a:r>
              <a:rPr lang="en-US" altLang="zh-CN" dirty="0"/>
              <a:t>Import </a:t>
            </a:r>
            <a:r>
              <a:rPr lang="zh-CN" altLang="en-US" dirty="0"/>
              <a:t>导入完成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6EC6ED3-C593-4215-91D5-49A4065ED86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72951" y="1441104"/>
            <a:ext cx="6026467" cy="4700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64264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4vgdb4lt">
      <a:majorFont>
        <a:latin typeface="Times New Roman" panose="020F0302020204030204"/>
        <a:ea typeface="微软雅黑"/>
        <a:cs typeface=""/>
      </a:majorFont>
      <a:minorFont>
        <a:latin typeface="Times New Roman" panose="020F0502020204030204"/>
        <a:ea typeface="微软雅黑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14426</TotalTime>
  <Words>796</Words>
  <Application>Microsoft Office PowerPoint</Application>
  <PresentationFormat>宽屏</PresentationFormat>
  <Paragraphs>163</Paragraphs>
  <Slides>21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5" baseType="lpstr">
      <vt:lpstr>Arial</vt:lpstr>
      <vt:lpstr>Calibri</vt:lpstr>
      <vt:lpstr>Times New Roman</vt:lpstr>
      <vt:lpstr>Retrospect</vt:lpstr>
      <vt:lpstr>空间数据库实践</vt:lpstr>
      <vt:lpstr>空间数据库建立</vt:lpstr>
      <vt:lpstr>空间数据库建立</vt:lpstr>
      <vt:lpstr>空间数据库建立</vt:lpstr>
      <vt:lpstr>空间数据库建立</vt:lpstr>
      <vt:lpstr>空间数据库建立</vt:lpstr>
      <vt:lpstr>空间数据库建立</vt:lpstr>
      <vt:lpstr>空间数据库建立</vt:lpstr>
      <vt:lpstr>空间数据库建立</vt:lpstr>
      <vt:lpstr>空间数据库建立</vt:lpstr>
      <vt:lpstr>空间数据可视化分析</vt:lpstr>
      <vt:lpstr>空间数据可视化分析</vt:lpstr>
      <vt:lpstr>空间数据可视化分析</vt:lpstr>
      <vt:lpstr>空间数据可视化分析</vt:lpstr>
      <vt:lpstr>空间数据可视化分析</vt:lpstr>
      <vt:lpstr>空间数据可视化分析</vt:lpstr>
      <vt:lpstr>空间数据可视化分析</vt:lpstr>
      <vt:lpstr>空间数据可视化分析</vt:lpstr>
      <vt:lpstr>空间数据可视化分析</vt:lpstr>
      <vt:lpstr>空间数据可视化分析</vt:lpstr>
      <vt:lpstr>空间数据可视化分析</vt:lpstr>
    </vt:vector>
  </TitlesOfParts>
  <Company>UW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Exercise IV</dc:title>
  <dc:creator>Wenbo Zhu</dc:creator>
  <cp:lastModifiedBy>闫 昊阳</cp:lastModifiedBy>
  <cp:revision>291</cp:revision>
  <dcterms:created xsi:type="dcterms:W3CDTF">2016-12-05T18:51:00Z</dcterms:created>
  <dcterms:modified xsi:type="dcterms:W3CDTF">2023-03-29T09:17:05Z</dcterms:modified>
</cp:coreProperties>
</file>

<file path=docProps/thumbnail.jpeg>
</file>